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2" r:id="rId1"/>
  </p:sldMasterIdLst>
  <p:sldIdLst>
    <p:sldId id="256" r:id="rId2"/>
    <p:sldId id="262" r:id="rId3"/>
    <p:sldId id="263" r:id="rId4"/>
    <p:sldId id="258" r:id="rId5"/>
    <p:sldId id="257" r:id="rId6"/>
    <p:sldId id="259" r:id="rId7"/>
    <p:sldId id="261" r:id="rId8"/>
    <p:sldId id="264" r:id="rId9"/>
    <p:sldId id="260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21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ED69555-EE48-4B19-812B-4E1068DBF976}"/>
              </a:ext>
            </a:extLst>
          </p:cNvPr>
          <p:cNvSpPr/>
          <p:nvPr/>
        </p:nvSpPr>
        <p:spPr>
          <a:xfrm>
            <a:off x="7573754" y="0"/>
            <a:ext cx="4618246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Freeform 57">
            <a:extLst>
              <a:ext uri="{FF2B5EF4-FFF2-40B4-BE49-F238E27FC236}">
                <a16:creationId xmlns:a16="http://schemas.microsoft.com/office/drawing/2014/main" id="{57AEB73D-F521-4B19-820F-12DB6BCC8406}"/>
              </a:ext>
            </a:extLst>
          </p:cNvPr>
          <p:cNvSpPr/>
          <p:nvPr/>
        </p:nvSpPr>
        <p:spPr bwMode="auto">
          <a:xfrm>
            <a:off x="4456113" y="31750"/>
            <a:ext cx="0" cy="1588"/>
          </a:xfrm>
          <a:custGeom>
            <a:avLst/>
            <a:gdLst/>
            <a:ahLst/>
            <a:cxnLst/>
            <a:rect l="0" t="0" r="r" b="b"/>
            <a:pathLst>
              <a:path w="2" h="2">
                <a:moveTo>
                  <a:pt x="0" y="0"/>
                </a:moveTo>
                <a:lnTo>
                  <a:pt x="2" y="0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30466D"/>
          </a:solidFill>
          <a:ln w="0">
            <a:solidFill>
              <a:srgbClr val="30466D"/>
            </a:solidFill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55388" y="863068"/>
            <a:ext cx="6007691" cy="4985916"/>
          </a:xfrm>
        </p:spPr>
        <p:txBody>
          <a:bodyPr anchor="ctr">
            <a:noAutofit/>
          </a:bodyPr>
          <a:lstStyle>
            <a:lvl1pPr algn="l">
              <a:lnSpc>
                <a:spcPct val="125000"/>
              </a:lnSpc>
              <a:defRPr sz="6000" b="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97352" y="863068"/>
            <a:ext cx="3351729" cy="5120069"/>
          </a:xfrm>
        </p:spPr>
        <p:txBody>
          <a:bodyPr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2400" b="0" cap="none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B72EEBA-3A5D-41CE-8465-A45A0F65674E}"/>
              </a:ext>
            </a:extLst>
          </p:cNvPr>
          <p:cNvSpPr/>
          <p:nvPr/>
        </p:nvSpPr>
        <p:spPr>
          <a:xfrm rot="5400000">
            <a:off x="410121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79F4CF2F-CDFA-4A37-837C-819D5238EA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197353" y="6309360"/>
            <a:ext cx="2151134" cy="457200"/>
          </a:xfrm>
        </p:spPr>
        <p:txBody>
          <a:bodyPr/>
          <a:lstStyle/>
          <a:p>
            <a:pPr algn="l"/>
            <a:fld id="{0DCFB061-4267-4D9F-8017-6F550D3068DF}" type="datetime1">
              <a:rPr lang="en-US" smtClean="0"/>
              <a:t>11/12/2020</a:t>
            </a:fld>
            <a:endParaRPr lang="en-US" dirty="0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CFECE62A-61A4-407D-8F0B-D459CD977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5388" y="6309360"/>
            <a:ext cx="6007691" cy="457200"/>
          </a:xfrm>
        </p:spPr>
        <p:txBody>
          <a:bodyPr/>
          <a:lstStyle>
            <a:lvl1pPr algn="r">
              <a:defRPr/>
            </a:lvl1pPr>
          </a:lstStyle>
          <a:p>
            <a:pPr algn="l"/>
            <a:endParaRPr lang="en-US" dirty="0"/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99FE60A9-FE2A-451F-9244-60FCE7FE9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2148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1BC61-5547-4A60-8DA1-6699760D9972}" type="datetime1">
              <a:rPr lang="en-US" smtClean="0"/>
              <a:t>11/12/2020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0044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77965" y="507037"/>
            <a:ext cx="1571626" cy="533993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33700" y="524373"/>
            <a:ext cx="5959577" cy="532259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277965" y="6296615"/>
            <a:ext cx="2505996" cy="365125"/>
          </a:xfrm>
        </p:spPr>
        <p:txBody>
          <a:bodyPr/>
          <a:lstStyle/>
          <a:p>
            <a:fld id="{24B9D1C6-60D0-4CD1-8F31-F912522EB041}" type="datetime1">
              <a:rPr lang="en-US" smtClean="0"/>
              <a:t>11/12/2020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33699" y="6296615"/>
            <a:ext cx="595957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8734643" y="2853201"/>
            <a:ext cx="5383267" cy="604269"/>
          </a:xfrm>
        </p:spPr>
        <p:txBody>
          <a:bodyPr/>
          <a:lstStyle>
            <a:lvl1pPr algn="l">
              <a:defRPr/>
            </a:lvl1pPr>
          </a:lstStyle>
          <a:p>
            <a:fld id="{FAEF9944-A4F6-4C59-AEBD-678D6480B8EA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7" name="Straight Connector 6" title="Rule Line">
            <a:extLst>
              <a:ext uri="{FF2B5EF4-FFF2-40B4-BE49-F238E27FC236}">
                <a16:creationId xmlns:a16="http://schemas.microsoft.com/office/drawing/2014/main" id="{A1005B08-D2D4-455C-AA62-1200E43E7AF9}"/>
              </a:ext>
            </a:extLst>
          </p:cNvPr>
          <p:cNvCxnSpPr/>
          <p:nvPr/>
        </p:nvCxnSpPr>
        <p:spPr>
          <a:xfrm>
            <a:off x="9111582" y="571502"/>
            <a:ext cx="0" cy="5275467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30413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4ED5C-5A53-433E-8A55-46F54CE81DA5}" type="datetime1">
              <a:rPr lang="en-US" smtClean="0"/>
              <a:t>11/12/2020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56755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BFD12B6-57DE-4B63-A723-500B050FB7DD}"/>
              </a:ext>
            </a:extLst>
          </p:cNvPr>
          <p:cNvSpPr/>
          <p:nvPr/>
        </p:nvSpPr>
        <p:spPr>
          <a:xfrm>
            <a:off x="0" y="4215384"/>
            <a:ext cx="12192000" cy="2642616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5316" y="1406284"/>
            <a:ext cx="10593694" cy="2597841"/>
          </a:xfrm>
        </p:spPr>
        <p:txBody>
          <a:bodyPr anchor="b">
            <a:normAutofit/>
          </a:bodyPr>
          <a:lstStyle>
            <a:lvl1pPr algn="ctr">
              <a:lnSpc>
                <a:spcPct val="125000"/>
              </a:lnSpc>
              <a:defRPr sz="44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18312" y="4527856"/>
            <a:ext cx="6559018" cy="1570245"/>
          </a:xfrm>
        </p:spPr>
        <p:txBody>
          <a:bodyPr anchor="t"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None/>
              <a:defRPr sz="2400" b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F1E2E75-4758-4930-8024-39287C9629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ABC0C-B6DF-45E9-B954-11C99AA62C3E}" type="datetime1">
              <a:rPr lang="en-US" smtClean="0"/>
              <a:t>11/12/2020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88B9949-402C-42C2-9A94-16590FC0C5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39D83F6-DAF4-4876-AA41-F246EC970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613A19-DDA2-44F6-9ED4-F87771C684B8}"/>
              </a:ext>
            </a:extLst>
          </p:cNvPr>
          <p:cNvSpPr/>
          <p:nvPr/>
        </p:nvSpPr>
        <p:spPr>
          <a:xfrm>
            <a:off x="0" y="4215384"/>
            <a:ext cx="1218895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7751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5376670" y="705114"/>
            <a:ext cx="6172412" cy="2403846"/>
          </a:xfrm>
        </p:spPr>
        <p:txBody>
          <a:bodyPr anchor="b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76670" y="3749040"/>
            <a:ext cx="6172411" cy="2346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B71B9-2624-4F21-93EE-35A78B1A0DAD}" type="datetime1">
              <a:rPr lang="en-US" smtClean="0"/>
              <a:t>11/12/2020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E6B9B5-A5D1-4099-B52B-78F39AB0AFCB}"/>
              </a:ext>
            </a:extLst>
          </p:cNvPr>
          <p:cNvSpPr/>
          <p:nvPr/>
        </p:nvSpPr>
        <p:spPr>
          <a:xfrm rot="10800000">
            <a:off x="4693920" y="3396997"/>
            <a:ext cx="7498080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94501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76667" y="658999"/>
            <a:ext cx="6166422" cy="457200"/>
          </a:xfrm>
        </p:spPr>
        <p:txBody>
          <a:bodyPr anchor="b">
            <a:normAutofit/>
          </a:bodyPr>
          <a:lstStyle>
            <a:lvl1pPr marL="0" indent="0">
              <a:lnSpc>
                <a:spcPct val="130000"/>
              </a:lnSpc>
              <a:buNone/>
              <a:defRPr sz="1800" b="1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76668" y="1116199"/>
            <a:ext cx="6166422" cy="20621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376668" y="3623098"/>
            <a:ext cx="6166421" cy="457200"/>
          </a:xfrm>
        </p:spPr>
        <p:txBody>
          <a:bodyPr anchor="b">
            <a:normAutofit/>
          </a:bodyPr>
          <a:lstStyle>
            <a:lvl1pPr marL="0" indent="0">
              <a:lnSpc>
                <a:spcPct val="99000"/>
              </a:lnSpc>
              <a:buNone/>
              <a:defRPr lang="en-US" sz="1800" b="1" kern="1200" cap="all" spc="15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376670" y="4102370"/>
            <a:ext cx="6166419" cy="20665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37C2A-BE2E-4840-A907-3254E2916C96}" type="datetime1">
              <a:rPr lang="en-US" smtClean="0"/>
              <a:t>11/12/2020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D26B370B-8381-431F-9492-0EA120511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CA89085-2231-4A9C-B23C-B199A9DD26C5}"/>
              </a:ext>
            </a:extLst>
          </p:cNvPr>
          <p:cNvSpPr/>
          <p:nvPr/>
        </p:nvSpPr>
        <p:spPr>
          <a:xfrm rot="10800000">
            <a:off x="4693920" y="3396997"/>
            <a:ext cx="7498080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6869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CD215-1C45-48A0-8534-39FFE8A7C95A}" type="datetime1">
              <a:rPr lang="en-US" smtClean="0"/>
              <a:t>11/12/2020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91596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CF41D3-C6B9-4E99-9321-87C4E2168F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63A0F-DEF3-4134-98D0-2E1276938A8B}" type="datetime1">
              <a:rPr lang="en-US" smtClean="0"/>
              <a:t>11/12/2020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5BC6EB-07B1-46AF-AC33-E998BC6AA4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E3A0C1-6562-4819-9E88-4C1378FD5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68649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ACA29BA-0143-49FF-8608-DB1623D99537}"/>
              </a:ext>
            </a:extLst>
          </p:cNvPr>
          <p:cNvSpPr/>
          <p:nvPr/>
        </p:nvSpPr>
        <p:spPr>
          <a:xfrm>
            <a:off x="0" y="0"/>
            <a:ext cx="8248592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53015" y="640079"/>
            <a:ext cx="2796066" cy="2551751"/>
          </a:xfrm>
        </p:spPr>
        <p:txBody>
          <a:bodyPr anchor="b">
            <a:normAutofit/>
          </a:bodyPr>
          <a:lstStyle>
            <a:lvl1pPr algn="l">
              <a:lnSpc>
                <a:spcPct val="135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8818" y="640078"/>
            <a:ext cx="6969693" cy="5455921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753015" y="3223803"/>
            <a:ext cx="2796066" cy="2872197"/>
          </a:xfrm>
        </p:spPr>
        <p:txBody>
          <a:bodyPr anchor="t">
            <a:normAutofit/>
          </a:bodyPr>
          <a:lstStyle>
            <a:lvl1pPr marL="0" indent="0">
              <a:spcBef>
                <a:spcPts val="1400"/>
              </a:spcBef>
              <a:buNone/>
              <a:defRPr sz="1800" b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010CF18-370D-4E80-AE4C-396FFDFCAE5D}"/>
              </a:ext>
            </a:extLst>
          </p:cNvPr>
          <p:cNvSpPr/>
          <p:nvPr/>
        </p:nvSpPr>
        <p:spPr>
          <a:xfrm rot="5400000">
            <a:off x="485159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C5EBFE9C-5A22-4462-9C51-E00C03F55C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753015" y="6309360"/>
            <a:ext cx="1734207" cy="457200"/>
          </a:xfrm>
        </p:spPr>
        <p:txBody>
          <a:bodyPr/>
          <a:lstStyle>
            <a:lvl1pPr algn="l">
              <a:defRPr/>
            </a:lvl1pPr>
          </a:lstStyle>
          <a:p>
            <a:fld id="{61A2E4C8-2960-4ADD-862C-4D9643CB15AC}" type="datetime1">
              <a:rPr lang="en-US" smtClean="0"/>
              <a:t>11/12/2020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2EBBFF2E-AA66-4B76-9139-CB000B5A45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8818" y="6309360"/>
            <a:ext cx="6993867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44F64C4-BF20-4F6B-B650-57C71C828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82705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34996" y="640079"/>
            <a:ext cx="2714085" cy="2695903"/>
          </a:xfrm>
        </p:spPr>
        <p:txBody>
          <a:bodyPr anchor="b">
            <a:noAutofit/>
          </a:bodyPr>
          <a:lstStyle>
            <a:lvl1pPr algn="l"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248592" cy="6857999"/>
          </a:xfrm>
          <a:solidFill>
            <a:schemeClr val="bg2">
              <a:lumMod val="9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834996" y="3429000"/>
            <a:ext cx="2714085" cy="2508026"/>
          </a:xfrm>
        </p:spPr>
        <p:txBody>
          <a:bodyPr anchor="t">
            <a:normAutofit/>
          </a:bodyPr>
          <a:lstStyle>
            <a:lvl1pPr marL="0" indent="0">
              <a:spcBef>
                <a:spcPts val="1400"/>
              </a:spcBef>
              <a:buNone/>
              <a:defRPr sz="1800" b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0949BC8-9ABF-49F6-851C-5DB0B86CA70D}"/>
              </a:ext>
            </a:extLst>
          </p:cNvPr>
          <p:cNvSpPr/>
          <p:nvPr/>
        </p:nvSpPr>
        <p:spPr>
          <a:xfrm rot="5400000">
            <a:off x="485159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E1EE21-E3FA-4D43-B224-C664959637B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834997" y="6309360"/>
            <a:ext cx="1645920" cy="457200"/>
          </a:xfrm>
        </p:spPr>
        <p:txBody>
          <a:bodyPr/>
          <a:lstStyle/>
          <a:p>
            <a:fld id="{48BDEA15-09CD-4275-A8E0-385C965F48B0}" type="datetime1">
              <a:rPr lang="en-US" smtClean="0"/>
              <a:t>11/12/2020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2D7F83-8993-4ED4-9F02-663CC0850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3678B7-E511-4CE1-BEE5-89E959B9BF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0080" y="6309360"/>
            <a:ext cx="4946592" cy="457200"/>
          </a:xfrm>
        </p:spPr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36379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786F82F-1B47-46ED-8EAE-53EF71E59E9A}"/>
              </a:ext>
            </a:extLst>
          </p:cNvPr>
          <p:cNvSpPr/>
          <p:nvPr/>
        </p:nvSpPr>
        <p:spPr>
          <a:xfrm>
            <a:off x="4718302" y="0"/>
            <a:ext cx="7473698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2918" y="705113"/>
            <a:ext cx="3411973" cy="5197498"/>
          </a:xfrm>
          <a:prstGeom prst="rect">
            <a:avLst/>
          </a:prstGeom>
        </p:spPr>
        <p:txBody>
          <a:bodyPr vert="horz" lIns="109728" tIns="109728" rIns="109728" bIns="9144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76671" y="705113"/>
            <a:ext cx="6172412" cy="5197497"/>
          </a:xfrm>
          <a:prstGeom prst="rect">
            <a:avLst/>
          </a:prstGeom>
        </p:spPr>
        <p:txBody>
          <a:bodyPr vert="horz" lIns="109728" tIns="109728" rIns="109728" bIns="9144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2917" y="6309360"/>
            <a:ext cx="3411973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4AF8082C-0922-4249-A612-B415F5231620}" type="datetime1">
              <a:rPr lang="en-US" smtClean="0"/>
              <a:t>11/12/2020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376670" y="6309360"/>
            <a:ext cx="4946592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69202" y="6309360"/>
            <a:ext cx="979879" cy="457200"/>
          </a:xfrm>
          <a:prstGeom prst="rect">
            <a:avLst/>
          </a:prstGeom>
        </p:spPr>
        <p:txBody>
          <a:bodyPr vert="horz" lIns="109728" tIns="109728" rIns="109728" bIns="91440" rtlCol="0" anchor="b"/>
          <a:lstStyle>
            <a:lvl1pPr algn="r">
              <a:defRPr sz="1600" b="1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F1BAF6F-6275-4646-9C59-331B29B9550F}"/>
              </a:ext>
            </a:extLst>
          </p:cNvPr>
          <p:cNvSpPr/>
          <p:nvPr/>
        </p:nvSpPr>
        <p:spPr>
          <a:xfrm rot="5400000">
            <a:off x="1257298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9110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01" r:id="rId4"/>
    <p:sldLayoutId id="2147483702" r:id="rId5"/>
    <p:sldLayoutId id="2147483707" r:id="rId6"/>
    <p:sldLayoutId id="2147483703" r:id="rId7"/>
    <p:sldLayoutId id="2147483704" r:id="rId8"/>
    <p:sldLayoutId id="2147483705" r:id="rId9"/>
    <p:sldLayoutId id="2147483706" r:id="rId10"/>
    <p:sldLayoutId id="2147483708" r:id="rId11"/>
  </p:sldLayoutIdLst>
  <p:hf sldNum="0" hdr="0" ftr="0" dt="0"/>
  <p:txStyles>
    <p:titleStyle>
      <a:lvl1pPr algn="l" defTabSz="914400" rtl="0" eaLnBrk="1" latinLnBrk="0" hangingPunct="1">
        <a:lnSpc>
          <a:spcPct val="150000"/>
        </a:lnSpc>
        <a:spcBef>
          <a:spcPct val="0"/>
        </a:spcBef>
        <a:buNone/>
        <a:defRPr sz="3600" b="1" kern="1200" spc="1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800" b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6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2024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6pPr>
      <a:lvl7pPr marL="224028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7pPr>
      <a:lvl8pPr marL="256032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8pPr>
      <a:lvl9pPr marL="288036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jpg"/><Relationship Id="rId7" Type="http://schemas.openxmlformats.org/officeDocument/2006/relationships/image" Target="../media/image9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g"/><Relationship Id="rId11" Type="http://schemas.openxmlformats.org/officeDocument/2006/relationships/hyperlink" Target="https://bj.fang.lianjia.com/loupan/bp1000ep9999/" TargetMode="External"/><Relationship Id="rId5" Type="http://schemas.openxmlformats.org/officeDocument/2006/relationships/image" Target="../media/image7.jpg"/><Relationship Id="rId10" Type="http://schemas.openxmlformats.org/officeDocument/2006/relationships/image" Target="../media/image12.png"/><Relationship Id="rId4" Type="http://schemas.openxmlformats.org/officeDocument/2006/relationships/image" Target="../media/image6.jpg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6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CA22F210-7186-4074-94C5-FAD2C2EB15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5E68A7-E34D-4659-99E3-67E7F94329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249" b="21501"/>
          <a:stretch/>
        </p:blipFill>
        <p:spPr>
          <a:xfrm>
            <a:off x="20" y="-2"/>
            <a:ext cx="12191980" cy="6858002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11C4FED8-D85F-4B52-875F-AB6873B503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23361" y="0"/>
            <a:ext cx="8168639" cy="6858000"/>
          </a:xfrm>
          <a:prstGeom prst="rect">
            <a:avLst/>
          </a:prstGeom>
          <a:gradFill>
            <a:gsLst>
              <a:gs pos="58000">
                <a:schemeClr val="tx1">
                  <a:alpha val="55000"/>
                </a:schemeClr>
              </a:gs>
              <a:gs pos="33000">
                <a:schemeClr val="tx1">
                  <a:alpha val="40000"/>
                </a:schemeClr>
              </a:gs>
              <a:gs pos="3000">
                <a:schemeClr val="tx1">
                  <a:alpha val="0"/>
                </a:schemeClr>
              </a:gs>
              <a:gs pos="100000">
                <a:schemeClr val="tx1">
                  <a:alpha val="5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4EE10E39-6C7B-4A73-B57B-8100ADB7F3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32415" y="2587461"/>
            <a:ext cx="6007100" cy="3366494"/>
          </a:xfrm>
        </p:spPr>
        <p:txBody>
          <a:bodyPr anchor="b"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Similar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Traits in Expensive Beijing Houses</a:t>
            </a:r>
          </a:p>
        </p:txBody>
      </p:sp>
    </p:spTree>
    <p:extLst>
      <p:ext uri="{BB962C8B-B14F-4D97-AF65-F5344CB8AC3E}">
        <p14:creationId xmlns:p14="http://schemas.microsoft.com/office/powerpoint/2010/main" val="42551389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9">
            <a:extLst>
              <a:ext uri="{FF2B5EF4-FFF2-40B4-BE49-F238E27FC236}">
                <a16:creationId xmlns:a16="http://schemas.microsoft.com/office/drawing/2014/main" id="{34EE865D-5A59-4DD1-A94D-A8DBE4A9E0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023145A2-7DFE-47A3-A4E0-C00FE9782E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443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6222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4" name="Rectangle 140">
            <a:extLst>
              <a:ext uri="{FF2B5EF4-FFF2-40B4-BE49-F238E27FC236}">
                <a16:creationId xmlns:a16="http://schemas.microsoft.com/office/drawing/2014/main" id="{2ECA4CB2-9071-41EB-AABB-2D8EB939D0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1026" name="Picture 2" descr="Wealth Residence, Yu River Castle, Beijing, 11, China - The Yu River Castle  at the Wealth Residence - Beijing, China - The Real Estate Conversation">
            <a:extLst>
              <a:ext uri="{FF2B5EF4-FFF2-40B4-BE49-F238E27FC236}">
                <a16:creationId xmlns:a16="http://schemas.microsoft.com/office/drawing/2014/main" id="{4A11F668-DBCD-4856-BCCF-5814CDCC52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45" r="17874"/>
          <a:stretch/>
        </p:blipFill>
        <p:spPr bwMode="auto">
          <a:xfrm>
            <a:off x="1" y="10"/>
            <a:ext cx="4654296" cy="5290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5" name="Rectangle 142">
            <a:extLst>
              <a:ext uri="{FF2B5EF4-FFF2-40B4-BE49-F238E27FC236}">
                <a16:creationId xmlns:a16="http://schemas.microsoft.com/office/drawing/2014/main" id="{EB86F6BD-9C49-4F4F-99EA-9C5AA31835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97806" y="-2"/>
            <a:ext cx="7494194" cy="164194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17CA6572-8DBB-4CC0-B285-0F00926548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6671" y="265706"/>
            <a:ext cx="6399212" cy="1162801"/>
          </a:xfrm>
        </p:spPr>
        <p:txBody>
          <a:bodyPr>
            <a:normAutofit/>
          </a:bodyPr>
          <a:lstStyle/>
          <a:p>
            <a:pPr>
              <a:lnSpc>
                <a:spcPct val="140000"/>
              </a:lnSpc>
            </a:pPr>
            <a:r>
              <a:rPr lang="en-US" sz="2300" dirty="0">
                <a:solidFill>
                  <a:schemeClr val="bg1"/>
                </a:solidFill>
              </a:rPr>
              <a:t>What are some common traits in the expensive house?</a:t>
            </a:r>
          </a:p>
        </p:txBody>
      </p:sp>
      <p:sp>
        <p:nvSpPr>
          <p:cNvPr id="1036" name="Rectangle 144">
            <a:extLst>
              <a:ext uri="{FF2B5EF4-FFF2-40B4-BE49-F238E27FC236}">
                <a16:creationId xmlns:a16="http://schemas.microsoft.com/office/drawing/2014/main" id="{C7DA365B-E064-481A-A62D-18CD31DB3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74795" y="1658471"/>
            <a:ext cx="7517205" cy="3541058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7" name="Rectangle 146">
            <a:extLst>
              <a:ext uri="{FF2B5EF4-FFF2-40B4-BE49-F238E27FC236}">
                <a16:creationId xmlns:a16="http://schemas.microsoft.com/office/drawing/2014/main" id="{96DBE49D-AABD-458B-B2DF-4D5FA7D5C7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5205919"/>
            <a:ext cx="4651248" cy="165208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8" name="Rectangle 148">
            <a:extLst>
              <a:ext uri="{FF2B5EF4-FFF2-40B4-BE49-F238E27FC236}">
                <a16:creationId xmlns:a16="http://schemas.microsoft.com/office/drawing/2014/main" id="{96833CC6-729B-40E8-B891-D93467E34B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236801" y="3396995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A0FF762-20D1-4BC6-8A40-0A631169DF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76670" y="1940119"/>
            <a:ext cx="6172413" cy="3029446"/>
          </a:xfrm>
        </p:spPr>
        <p:txBody>
          <a:bodyPr>
            <a:normAutofit/>
          </a:bodyPr>
          <a:lstStyle/>
          <a:p>
            <a:r>
              <a:rPr lang="en-US" dirty="0"/>
              <a:t>Looks like a mansion?</a:t>
            </a:r>
          </a:p>
          <a:p>
            <a:r>
              <a:rPr lang="en-US" dirty="0"/>
              <a:t>Big?</a:t>
            </a:r>
          </a:p>
          <a:p>
            <a:r>
              <a:rPr lang="en-US" dirty="0"/>
              <a:t>More likely to located in a city?</a:t>
            </a:r>
          </a:p>
          <a:p>
            <a:r>
              <a:rPr lang="en-US" dirty="0"/>
              <a:t>How well did these common traits influence the housing price?</a:t>
            </a:r>
          </a:p>
        </p:txBody>
      </p:sp>
      <p:sp>
        <p:nvSpPr>
          <p:cNvPr id="1039" name="Rectangle 150">
            <a:extLst>
              <a:ext uri="{FF2B5EF4-FFF2-40B4-BE49-F238E27FC236}">
                <a16:creationId xmlns:a16="http://schemas.microsoft.com/office/drawing/2014/main" id="{A5757897-7307-46AF-923D-FF5BF45DD0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5205919"/>
            <a:ext cx="1218895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02555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8FCACF-534A-4ED6-9173-24A0B380A9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013" y="689070"/>
            <a:ext cx="3411973" cy="5197498"/>
          </a:xfrm>
        </p:spPr>
        <p:txBody>
          <a:bodyPr>
            <a:normAutofit fontScale="90000"/>
          </a:bodyPr>
          <a:lstStyle/>
          <a:p>
            <a:r>
              <a:rPr lang="en-US" dirty="0"/>
              <a:t>Picture of 9 expensive Beiji</a:t>
            </a:r>
            <a:r>
              <a:rPr lang="en-US" altLang="zh-CN" dirty="0"/>
              <a:t>ng House ranged from $2 million to $3 million</a:t>
            </a:r>
            <a:endParaRPr lang="en-US" dirty="0"/>
          </a:p>
        </p:txBody>
      </p:sp>
      <p:pic>
        <p:nvPicPr>
          <p:cNvPr id="5" name="内容占位符 4" descr="河边的城市&#10;&#10;描述已自动生成">
            <a:extLst>
              <a:ext uri="{FF2B5EF4-FFF2-40B4-BE49-F238E27FC236}">
                <a16:creationId xmlns:a16="http://schemas.microsoft.com/office/drawing/2014/main" id="{DBC00687-B9C7-4432-ADEE-D41F9FC7CE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9224" y="7"/>
            <a:ext cx="2796734" cy="2040860"/>
          </a:xfrm>
        </p:spPr>
      </p:pic>
      <p:pic>
        <p:nvPicPr>
          <p:cNvPr id="7" name="图片 6" descr="山上的建筑&#10;&#10;描述已自动生成">
            <a:extLst>
              <a:ext uri="{FF2B5EF4-FFF2-40B4-BE49-F238E27FC236}">
                <a16:creationId xmlns:a16="http://schemas.microsoft.com/office/drawing/2014/main" id="{53B0BCC1-27EA-49AE-8D4F-F6842A15E8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9221" y="2040865"/>
            <a:ext cx="2796730" cy="2040857"/>
          </a:xfrm>
          <a:prstGeom prst="rect">
            <a:avLst/>
          </a:prstGeom>
        </p:spPr>
      </p:pic>
      <p:pic>
        <p:nvPicPr>
          <p:cNvPr id="9" name="图片 8" descr="河边的城市&#10;&#10;描述已自动生成">
            <a:extLst>
              <a:ext uri="{FF2B5EF4-FFF2-40B4-BE49-F238E27FC236}">
                <a16:creationId xmlns:a16="http://schemas.microsoft.com/office/drawing/2014/main" id="{D81CF5D5-E8B2-4F16-A172-EA04B8F0A4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5733" y="0"/>
            <a:ext cx="2796735" cy="2040860"/>
          </a:xfrm>
          <a:prstGeom prst="rect">
            <a:avLst/>
          </a:prstGeom>
        </p:spPr>
      </p:pic>
      <p:pic>
        <p:nvPicPr>
          <p:cNvPr id="11" name="图片 10" descr="建筑的摆设布局&#10;&#10;描述已自动生成">
            <a:extLst>
              <a:ext uri="{FF2B5EF4-FFF2-40B4-BE49-F238E27FC236}">
                <a16:creationId xmlns:a16="http://schemas.microsoft.com/office/drawing/2014/main" id="{68FC2489-7CBB-4703-847A-0B50D903BF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2490" y="2040867"/>
            <a:ext cx="2796732" cy="2040858"/>
          </a:xfrm>
          <a:prstGeom prst="rect">
            <a:avLst/>
          </a:prstGeom>
        </p:spPr>
      </p:pic>
      <p:pic>
        <p:nvPicPr>
          <p:cNvPr id="13" name="图片 12" descr="城市的风景&#10;&#10;描述已自动生成">
            <a:extLst>
              <a:ext uri="{FF2B5EF4-FFF2-40B4-BE49-F238E27FC236}">
                <a16:creationId xmlns:a16="http://schemas.microsoft.com/office/drawing/2014/main" id="{902D54EC-AD9F-448B-9088-758C2B5356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2491" y="7"/>
            <a:ext cx="2796733" cy="204086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7ADC22D9-9851-4505-9312-E84647FB86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85746" y="2040864"/>
            <a:ext cx="2796732" cy="2040857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9AF982B3-6149-48F7-87A9-1CE0DCB2286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85733" y="4081717"/>
            <a:ext cx="1799830" cy="2694120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58A6DEF2-2C2D-4093-934F-298984589AE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85563" y="4081717"/>
            <a:ext cx="3093737" cy="2040857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11409CF6-F5BC-4898-A9AD-5D402642626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79300" y="4081715"/>
            <a:ext cx="3123020" cy="2040857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76FB2B8B-5257-42E7-B810-B35F1D5F69C6}"/>
              </a:ext>
            </a:extLst>
          </p:cNvPr>
          <p:cNvSpPr txBox="1"/>
          <p:nvPr/>
        </p:nvSpPr>
        <p:spPr>
          <a:xfrm>
            <a:off x="5898825" y="621166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800" dirty="0">
                <a:effectLst/>
                <a:latin typeface="DengXian" panose="02010600030101010101" pitchFamily="2" charset="-122"/>
                <a:ea typeface="DengXian" panose="02010600030101010101" pitchFamily="2" charset="-122"/>
                <a:cs typeface="SimSun" panose="02010600030101010101" pitchFamily="2" charset="-122"/>
              </a:rPr>
              <a:t>Source: </a:t>
            </a:r>
            <a:r>
              <a:rPr lang="en-US" sz="1800" u="sng" dirty="0">
                <a:solidFill>
                  <a:srgbClr val="0000FF"/>
                </a:solidFill>
                <a:effectLst/>
                <a:latin typeface="DengXian" panose="02010600030101010101" pitchFamily="2" charset="-122"/>
                <a:ea typeface="DengXian" panose="02010600030101010101" pitchFamily="2" charset="-122"/>
                <a:cs typeface="SimSun" panose="02010600030101010101" pitchFamily="2" charset="-122"/>
                <a:hlinkClick r:id="rId11"/>
              </a:rPr>
              <a:t>https://bj.fang.lianjia.com/loupan/bp1000ep9999/</a:t>
            </a:r>
            <a:endParaRPr lang="zh-CN" sz="1800" dirty="0">
              <a:effectLst/>
              <a:latin typeface="DengXian" panose="02010600030101010101" pitchFamily="2" charset="-122"/>
              <a:ea typeface="DengXian" panose="02010600030101010101" pitchFamily="2" charset="-122"/>
              <a:cs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136598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4EE865D-5A59-4DD1-A94D-A8DBE4A9E0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内容占位符 4" descr="图片包含 图形用户界面&#10;&#10;描述已自动生成">
            <a:extLst>
              <a:ext uri="{FF2B5EF4-FFF2-40B4-BE49-F238E27FC236}">
                <a16:creationId xmlns:a16="http://schemas.microsoft.com/office/drawing/2014/main" id="{7464E78F-B8EF-4BDD-BBDE-7A938E6C50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2" r="1" b="1"/>
          <a:stretch/>
        </p:blipFill>
        <p:spPr>
          <a:xfrm>
            <a:off x="0" y="0"/>
            <a:ext cx="12188952" cy="6214523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E23EFB5-5855-497F-AC57-6C19414870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184551"/>
            <a:ext cx="1218895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3888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2C407D22-F085-4B4A-B77F-3545FE2091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4304" y="1053764"/>
            <a:ext cx="3188562" cy="2695903"/>
          </a:xfrm>
        </p:spPr>
        <p:txBody>
          <a:bodyPr/>
          <a:lstStyle/>
          <a:p>
            <a:r>
              <a:rPr lang="en-US"/>
              <a:t>Output of Rekognition Data</a:t>
            </a:r>
            <a:endParaRPr 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0B2FFFD-C46D-4AFA-B249-7E4B6ED2E4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936" y="330695"/>
            <a:ext cx="5940633" cy="6196609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FE88421C-CA7C-40E6-BB7C-6E55A8F684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4304" y="3749667"/>
            <a:ext cx="3143236" cy="2772231"/>
          </a:xfrm>
          <a:prstGeom prst="rect">
            <a:avLst/>
          </a:prstGeom>
        </p:spPr>
      </p:pic>
      <p:pic>
        <p:nvPicPr>
          <p:cNvPr id="1026" name="Picture 2" descr="Applying Computer Vision to Images with Amazon Rekognition, AWS Lambda, and  Box Skills | AWS Partner Network (APN) Blog">
            <a:extLst>
              <a:ext uri="{FF2B5EF4-FFF2-40B4-BE49-F238E27FC236}">
                <a16:creationId xmlns:a16="http://schemas.microsoft.com/office/drawing/2014/main" id="{483BE20C-306C-4B97-A702-367E4B7530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6854" y="269119"/>
            <a:ext cx="2843462" cy="1421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83743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1ED69555-EE48-4B19-812B-4E1068DBF9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73754" y="0"/>
            <a:ext cx="4618246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Freeform 57">
            <a:extLst>
              <a:ext uri="{FF2B5EF4-FFF2-40B4-BE49-F238E27FC236}">
                <a16:creationId xmlns:a16="http://schemas.microsoft.com/office/drawing/2014/main" id="{57AEB73D-F521-4B19-820F-12DB6BCC84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56113" y="31750"/>
            <a:ext cx="0" cy="1588"/>
          </a:xfrm>
          <a:custGeom>
            <a:avLst/>
            <a:gdLst/>
            <a:ahLst/>
            <a:cxnLst/>
            <a:rect l="0" t="0" r="r" b="b"/>
            <a:pathLst>
              <a:path w="2" h="2">
                <a:moveTo>
                  <a:pt x="0" y="0"/>
                </a:moveTo>
                <a:lnTo>
                  <a:pt x="2" y="0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30466D"/>
          </a:solidFill>
          <a:ln w="0">
            <a:solidFill>
              <a:srgbClr val="30466D"/>
            </a:solidFill>
            <a:prstDash val="solid"/>
            <a:round/>
            <a:headEnd/>
            <a:tailEnd/>
          </a:ln>
        </p:spPr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6B72EEBA-3A5D-41CE-8465-A45A0F6567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0121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7" name="Rectangle 76">
            <a:extLst>
              <a:ext uri="{FF2B5EF4-FFF2-40B4-BE49-F238E27FC236}">
                <a16:creationId xmlns:a16="http://schemas.microsoft.com/office/drawing/2014/main" id="{CA22F210-7186-4074-94C5-FAD2C2EB15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7ED93057-B056-4D1D-B0DA-F1619DAAF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825689"/>
            <a:ext cx="6795928" cy="259421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F700E864-E312-4E53-BBD9-7F1B4D9BF0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5103" y="1057522"/>
            <a:ext cx="4741843" cy="2173433"/>
          </a:xfrm>
        </p:spPr>
        <p:txBody>
          <a:bodyPr vert="horz" lIns="109728" tIns="109728" rIns="109728" bIns="91440" rtlCol="0" anchor="ctr">
            <a:normAutofit/>
          </a:bodyPr>
          <a:lstStyle/>
          <a:p>
            <a:pPr>
              <a:lnSpc>
                <a:spcPct val="125000"/>
              </a:lnSpc>
            </a:pPr>
            <a:r>
              <a:rPr lang="en-US" sz="4400" b="0" cap="all">
                <a:solidFill>
                  <a:schemeClr val="bg1"/>
                </a:solidFill>
              </a:rPr>
              <a:t>Big direction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B7436CA-57F8-4D66-82E0-3553AFAA2E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35104" y="3751119"/>
            <a:ext cx="4797502" cy="1606163"/>
          </a:xfrm>
        </p:spPr>
        <p:txBody>
          <a:bodyPr vert="horz" lIns="109728" tIns="109728" rIns="109728" bIns="91440" rtlCol="0" anchor="t">
            <a:normAutofit/>
          </a:bodyPr>
          <a:lstStyle/>
          <a:p>
            <a:pPr>
              <a:spcBef>
                <a:spcPts val="930"/>
              </a:spcBef>
            </a:pPr>
            <a:r>
              <a:rPr lang="en-US" sz="2200" dirty="0"/>
              <a:t>Check if city confidence level was authentic compared to each house located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F5B41592-BC5E-4AE2-8CA7-91C73FD8F7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889697"/>
            <a:ext cx="1070775" cy="2466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CB574A3D-9991-4D4A-91DF-0D0DE47DB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D5A56255-4961-41E1-887B-7319F23C90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398931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E7CAD65F-AAC9-4CC9-B5F5-E963F24F45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59936" y="-1"/>
            <a:ext cx="5332064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Beijing district map. The four functional regions were numbered as 1-4,...  | Download Scientific Diagram">
            <a:extLst>
              <a:ext uri="{FF2B5EF4-FFF2-40B4-BE49-F238E27FC236}">
                <a16:creationId xmlns:a16="http://schemas.microsoft.com/office/drawing/2014/main" id="{9E0345E9-C08F-482E-B8EE-65789C17A8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534196" y="484632"/>
            <a:ext cx="3983544" cy="5824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94633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Rectangle 70">
            <a:extLst>
              <a:ext uri="{FF2B5EF4-FFF2-40B4-BE49-F238E27FC236}">
                <a16:creationId xmlns:a16="http://schemas.microsoft.com/office/drawing/2014/main" id="{0786F82F-1B47-46ED-8EAE-53EF71E59E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18302" y="0"/>
            <a:ext cx="7473698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3" name="Rectangle 72">
            <a:extLst>
              <a:ext uri="{FF2B5EF4-FFF2-40B4-BE49-F238E27FC236}">
                <a16:creationId xmlns:a16="http://schemas.microsoft.com/office/drawing/2014/main" id="{EF1BAF6F-6275-4646-9C59-331B29B955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257298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054" name="Rectangle 74">
            <a:extLst>
              <a:ext uri="{FF2B5EF4-FFF2-40B4-BE49-F238E27FC236}">
                <a16:creationId xmlns:a16="http://schemas.microsoft.com/office/drawing/2014/main" id="{099405E2-1A96-4DBA-A9DC-4C2A1B421C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55" name="Rectangle 76">
            <a:extLst>
              <a:ext uri="{FF2B5EF4-FFF2-40B4-BE49-F238E27FC236}">
                <a16:creationId xmlns:a16="http://schemas.microsoft.com/office/drawing/2014/main" id="{79855050-A75B-4DD0-9B56-8B1C7722D8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7235" y="758246"/>
            <a:ext cx="4658480" cy="5386318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FAA826C6-168A-40E6-8744-692F448AC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18" y="1072110"/>
            <a:ext cx="3611029" cy="1862345"/>
          </a:xfrm>
        </p:spPr>
        <p:txBody>
          <a:bodyPr vert="horz" lIns="109728" tIns="109728" rIns="109728" bIns="91440" rtlCol="0" anchor="ctr"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3600" dirty="0"/>
              <a:t>Big Direction</a:t>
            </a:r>
          </a:p>
        </p:txBody>
      </p:sp>
      <p:sp>
        <p:nvSpPr>
          <p:cNvPr id="2056" name="Rectangle 78">
            <a:extLst>
              <a:ext uri="{FF2B5EF4-FFF2-40B4-BE49-F238E27FC236}">
                <a16:creationId xmlns:a16="http://schemas.microsoft.com/office/drawing/2014/main" id="{2060C0F7-61A6-4E64-A77E-AFBD811273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684060" y="0"/>
            <a:ext cx="7507940" cy="765228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F4CB4C6-DDD2-45AA-8BB7-749C7E3A84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7874" y="2934455"/>
            <a:ext cx="3616073" cy="2840139"/>
          </a:xfrm>
        </p:spPr>
        <p:txBody>
          <a:bodyPr vert="horz" lIns="109728" tIns="109728" rIns="109728" bIns="91440" rtlCol="0" anchor="t">
            <a:normAutofit/>
          </a:bodyPr>
          <a:lstStyle/>
          <a:p>
            <a:pPr>
              <a:spcBef>
                <a:spcPts val="930"/>
              </a:spcBef>
            </a:pPr>
            <a:r>
              <a:rPr lang="en-US" dirty="0"/>
              <a:t>Check the relationship between confidence level of a city and its housing price</a:t>
            </a:r>
          </a:p>
        </p:txBody>
      </p:sp>
      <p:pic>
        <p:nvPicPr>
          <p:cNvPr id="2050" name="Picture 2" descr="Luxury Residence by FDM Designs - Beijing House">
            <a:extLst>
              <a:ext uri="{FF2B5EF4-FFF2-40B4-BE49-F238E27FC236}">
                <a16:creationId xmlns:a16="http://schemas.microsoft.com/office/drawing/2014/main" id="{2FBC6DE0-2805-4BE5-A9BC-8680FF42EF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88714" y="1499088"/>
            <a:ext cx="6514470" cy="3859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57" name="Rectangle 80">
            <a:extLst>
              <a:ext uri="{FF2B5EF4-FFF2-40B4-BE49-F238E27FC236}">
                <a16:creationId xmlns:a16="http://schemas.microsoft.com/office/drawing/2014/main" id="{BCF4857D-F003-4CA1-82AB-00900B100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6" y="6144564"/>
            <a:ext cx="4656246" cy="7134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8" name="Rectangle 82">
            <a:extLst>
              <a:ext uri="{FF2B5EF4-FFF2-40B4-BE49-F238E27FC236}">
                <a16:creationId xmlns:a16="http://schemas.microsoft.com/office/drawing/2014/main" id="{DB791336-FCAA-4174-9303-B3F3748611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715122" y="6167615"/>
            <a:ext cx="7473828" cy="690385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9" name="Rectangle 84">
            <a:extLst>
              <a:ext uri="{FF2B5EF4-FFF2-40B4-BE49-F238E27FC236}">
                <a16:creationId xmlns:a16="http://schemas.microsoft.com/office/drawing/2014/main" id="{CA212158-300D-44D0-9CCE-472C3F669E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6109423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0" name="Rectangle 86">
            <a:extLst>
              <a:ext uri="{FF2B5EF4-FFF2-40B4-BE49-F238E27FC236}">
                <a16:creationId xmlns:a16="http://schemas.microsoft.com/office/drawing/2014/main" id="{988521F4-D44A-42C5-9BDB-5CA255540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6241" y="0"/>
            <a:ext cx="6400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1" name="Rectangle 88">
            <a:extLst>
              <a:ext uri="{FF2B5EF4-FFF2-40B4-BE49-F238E27FC236}">
                <a16:creationId xmlns:a16="http://schemas.microsoft.com/office/drawing/2014/main" id="{5E6738EB-6FF0-4AF9-8462-57F4494B88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713436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4998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Rectangle 134">
            <a:extLst>
              <a:ext uri="{FF2B5EF4-FFF2-40B4-BE49-F238E27FC236}">
                <a16:creationId xmlns:a16="http://schemas.microsoft.com/office/drawing/2014/main" id="{1ED69555-EE48-4B19-812B-4E1068DBF9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73754" y="0"/>
            <a:ext cx="4618246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Freeform 57">
            <a:extLst>
              <a:ext uri="{FF2B5EF4-FFF2-40B4-BE49-F238E27FC236}">
                <a16:creationId xmlns:a16="http://schemas.microsoft.com/office/drawing/2014/main" id="{57AEB73D-F521-4B19-820F-12DB6BCC84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56113" y="31750"/>
            <a:ext cx="0" cy="1588"/>
          </a:xfrm>
          <a:custGeom>
            <a:avLst/>
            <a:gdLst/>
            <a:ahLst/>
            <a:cxnLst/>
            <a:rect l="0" t="0" r="r" b="b"/>
            <a:pathLst>
              <a:path w="2" h="2">
                <a:moveTo>
                  <a:pt x="0" y="0"/>
                </a:moveTo>
                <a:lnTo>
                  <a:pt x="2" y="0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30466D"/>
          </a:solidFill>
          <a:ln w="0">
            <a:solidFill>
              <a:srgbClr val="30466D"/>
            </a:solidFill>
            <a:prstDash val="solid"/>
            <a:round/>
            <a:headEnd/>
            <a:tailEnd/>
          </a:ln>
        </p:spPr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6B72EEBA-3A5D-41CE-8465-A45A0F6567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0121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1" name="Rectangle 140">
            <a:extLst>
              <a:ext uri="{FF2B5EF4-FFF2-40B4-BE49-F238E27FC236}">
                <a16:creationId xmlns:a16="http://schemas.microsoft.com/office/drawing/2014/main" id="{F45F8234-3080-4C07-B575-B795410298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THE MANSION - Updated 2020 Prices &amp; Boutique Hotel Reviews (Clark Freeport  Zone, Philippines) - Tripadvisor">
            <a:extLst>
              <a:ext uri="{FF2B5EF4-FFF2-40B4-BE49-F238E27FC236}">
                <a16:creationId xmlns:a16="http://schemas.microsoft.com/office/drawing/2014/main" id="{D4925C5B-0B20-42E2-A8FE-C068685E1A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13" b="6517"/>
          <a:stretch/>
        </p:blipFill>
        <p:spPr bwMode="auto">
          <a:xfrm>
            <a:off x="20" y="-1"/>
            <a:ext cx="12191980" cy="6858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3" name="Rectangle 142">
            <a:extLst>
              <a:ext uri="{FF2B5EF4-FFF2-40B4-BE49-F238E27FC236}">
                <a16:creationId xmlns:a16="http://schemas.microsoft.com/office/drawing/2014/main" id="{1B0E0466-9F2F-4C27-AE6F-953F891B00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554430" y="1148464"/>
            <a:ext cx="4637567" cy="501914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3590F0D0-8A06-406E-AD42-E0BBB51734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7352" y="1479340"/>
            <a:ext cx="3351729" cy="3015280"/>
          </a:xfrm>
        </p:spPr>
        <p:txBody>
          <a:bodyPr vert="horz" lIns="109728" tIns="109728" rIns="109728" bIns="91440" rtlCol="0" anchor="b">
            <a:normAutofit/>
          </a:bodyPr>
          <a:lstStyle/>
          <a:p>
            <a:pPr>
              <a:lnSpc>
                <a:spcPct val="125000"/>
              </a:lnSpc>
            </a:pPr>
            <a:r>
              <a:rPr lang="en-US" sz="3600" b="0" cap="all"/>
              <a:t>Big Direction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AD753E6-292D-48A1-8FE5-C852EDB79C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197352" y="4500438"/>
            <a:ext cx="3351729" cy="1482698"/>
          </a:xfrm>
        </p:spPr>
        <p:txBody>
          <a:bodyPr vert="horz" lIns="109728" tIns="109728" rIns="109728" bIns="91440" rtlCol="0" anchor="t">
            <a:normAutofit/>
          </a:bodyPr>
          <a:lstStyle/>
          <a:p>
            <a:pPr>
              <a:spcBef>
                <a:spcPts val="930"/>
              </a:spcBef>
            </a:pPr>
            <a:r>
              <a:rPr lang="en-US" sz="1400">
                <a:solidFill>
                  <a:schemeClr val="tx1">
                    <a:lumMod val="85000"/>
                    <a:lumOff val="15000"/>
                  </a:schemeClr>
                </a:solidFill>
              </a:rPr>
              <a:t>Check if confidence of mansion label variable is positively related to the price of Beijing House</a:t>
            </a:r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E4F2DCBC-B44F-4E3C-871F-87CC2B8BDF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01215" y="3396995"/>
            <a:ext cx="6858002" cy="640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943065B8-2E07-4810-B74C-42FD040916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5992" y="1084456"/>
            <a:ext cx="4636008" cy="640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6D529F17-FB87-4ECB-9485-C58500A1B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5992" y="6109423"/>
            <a:ext cx="4636008" cy="640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89690973"/>
      </p:ext>
    </p:extLst>
  </p:cSld>
  <p:clrMapOvr>
    <a:masterClrMapping/>
  </p:clrMapOvr>
</p:sld>
</file>

<file path=ppt/theme/theme1.xml><?xml version="1.0" encoding="utf-8"?>
<a:theme xmlns:a="http://schemas.openxmlformats.org/drawingml/2006/main" name="ShojiVTI">
  <a:themeElements>
    <a:clrScheme name="AnalogousFromRegularSeedLeftStep">
      <a:dk1>
        <a:srgbClr val="000000"/>
      </a:dk1>
      <a:lt1>
        <a:srgbClr val="FFFFFF"/>
      </a:lt1>
      <a:dk2>
        <a:srgbClr val="301B2D"/>
      </a:dk2>
      <a:lt2>
        <a:srgbClr val="F0F2F3"/>
      </a:lt2>
      <a:accent1>
        <a:srgbClr val="E78129"/>
      </a:accent1>
      <a:accent2>
        <a:srgbClr val="D52117"/>
      </a:accent2>
      <a:accent3>
        <a:srgbClr val="E7296F"/>
      </a:accent3>
      <a:accent4>
        <a:srgbClr val="D517AC"/>
      </a:accent4>
      <a:accent5>
        <a:srgbClr val="C129E7"/>
      </a:accent5>
      <a:accent6>
        <a:srgbClr val="621BD6"/>
      </a:accent6>
      <a:hlink>
        <a:srgbClr val="3F83BF"/>
      </a:hlink>
      <a:folHlink>
        <a:srgbClr val="7F7F7F"/>
      </a:folHlink>
    </a:clrScheme>
    <a:fontScheme name="Custom 7">
      <a:majorFont>
        <a:latin typeface="Meiryo"/>
        <a:ea typeface=""/>
        <a:cs typeface=""/>
      </a:majorFont>
      <a:minorFont>
        <a:latin typeface="Meiryo"/>
        <a:ea typeface=""/>
        <a:cs typeface=""/>
      </a:minorFont>
    </a:fontScheme>
    <a:fmtScheme name="Feathered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>
              <a:tint val="50000"/>
              <a:shade val="83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25400" dir="5400000" algn="ctr" rotWithShape="0">
              <a:srgbClr val="000000">
                <a:alpha val="2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hojiVTI" id="{00D0DDEB-E771-48E5-9E96-0647434F08B1}" vid="{9D22D596-7FD0-4F89-958C-AD79A094911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125</Words>
  <Application>Microsoft Office PowerPoint</Application>
  <PresentationFormat>宽屏</PresentationFormat>
  <Paragraphs>15</Paragraphs>
  <Slides>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3" baseType="lpstr">
      <vt:lpstr>Meiryo</vt:lpstr>
      <vt:lpstr>DengXian</vt:lpstr>
      <vt:lpstr>Corbel</vt:lpstr>
      <vt:lpstr>ShojiVTI</vt:lpstr>
      <vt:lpstr>Similar Traits in Expensive Beijing Houses</vt:lpstr>
      <vt:lpstr>PowerPoint 演示文稿</vt:lpstr>
      <vt:lpstr>What are some common traits in the expensive house?</vt:lpstr>
      <vt:lpstr>Picture of 9 expensive Beijing House ranged from $2 million to $3 million</vt:lpstr>
      <vt:lpstr>PowerPoint 演示文稿</vt:lpstr>
      <vt:lpstr>Output of Rekognition Data</vt:lpstr>
      <vt:lpstr>Big direction</vt:lpstr>
      <vt:lpstr>Big Direction</vt:lpstr>
      <vt:lpstr>Big Direction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Similar Traits in Expensive Beijing Houses</dc:title>
  <dc:creator>Baichen Rong</dc:creator>
  <cp:lastModifiedBy>Baichen Rong</cp:lastModifiedBy>
  <cp:revision>1</cp:revision>
  <dcterms:created xsi:type="dcterms:W3CDTF">2020-11-12T16:12:24Z</dcterms:created>
  <dcterms:modified xsi:type="dcterms:W3CDTF">2020-11-12T16:55:49Z</dcterms:modified>
</cp:coreProperties>
</file>